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65" r:id="rId2"/>
    <p:sldId id="256" r:id="rId3"/>
    <p:sldId id="259" r:id="rId4"/>
    <p:sldId id="260" r:id="rId5"/>
    <p:sldId id="261" r:id="rId6"/>
    <p:sldId id="262" r:id="rId7"/>
    <p:sldId id="257" r:id="rId8"/>
    <p:sldId id="258" r:id="rId9"/>
    <p:sldId id="263" r:id="rId10"/>
    <p:sldId id="264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2" name="Sottotito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D648F-F398-4421-A27C-E1956F4126B5}" type="datetimeFigureOut">
              <a:rPr lang="it-IT" smtClean="0"/>
              <a:t>17/12/2016</a:t>
            </a:fld>
            <a:endParaRPr lang="it-IT"/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45A6F5-2E35-4362-896C-1ADFA8F6DDD1}" type="slidenum">
              <a:rPr lang="it-IT" smtClean="0"/>
              <a:t>‹N›</a:t>
            </a:fld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1" name="chimes.wav"/>
          </p:stSnd>
        </p:sndAc>
      </p:transition>
    </mc:Choice>
    <mc:Fallback>
      <p:transition advClick="0" advTm="7000"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D648F-F398-4421-A27C-E1956F4126B5}" type="datetimeFigureOut">
              <a:rPr lang="it-IT" smtClean="0"/>
              <a:t>17/12/2016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45A6F5-2E35-4362-896C-1ADFA8F6DDD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1" name="chimes.wav"/>
          </p:stSnd>
        </p:sndAc>
      </p:transition>
    </mc:Choice>
    <mc:Fallback>
      <p:transition advClick="0" advTm="7000"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D648F-F398-4421-A27C-E1956F4126B5}" type="datetimeFigureOut">
              <a:rPr lang="it-IT" smtClean="0"/>
              <a:t>17/12/2016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45A6F5-2E35-4362-896C-1ADFA8F6DDD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1" name="chimes.wav"/>
          </p:stSnd>
        </p:sndAc>
      </p:transition>
    </mc:Choice>
    <mc:Fallback>
      <p:transition advClick="0" advTm="7000"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D648F-F398-4421-A27C-E1956F4126B5}" type="datetimeFigureOut">
              <a:rPr lang="it-IT" smtClean="0"/>
              <a:t>17/12/2016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45A6F5-2E35-4362-896C-1ADFA8F6DDD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1" name="chimes.wav"/>
          </p:stSnd>
        </p:sndAc>
      </p:transition>
    </mc:Choice>
    <mc:Fallback>
      <p:transition advClick="0" advTm="7000"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D648F-F398-4421-A27C-E1956F4126B5}" type="datetimeFigureOut">
              <a:rPr lang="it-IT" smtClean="0"/>
              <a:t>17/12/2016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45A6F5-2E35-4362-896C-1ADFA8F6DDD1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Rettango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1" name="chimes.wav"/>
          </p:stSnd>
        </p:sndAc>
      </p:transition>
    </mc:Choice>
    <mc:Fallback>
      <p:transition advClick="0" advTm="7000"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D648F-F398-4421-A27C-E1956F4126B5}" type="datetimeFigureOut">
              <a:rPr lang="it-IT" smtClean="0"/>
              <a:t>17/12/2016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45A6F5-2E35-4362-896C-1ADFA8F6DDD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1" name="chimes.wav"/>
          </p:stSnd>
        </p:sndAc>
      </p:transition>
    </mc:Choice>
    <mc:Fallback>
      <p:transition advClick="0" advTm="7000"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D648F-F398-4421-A27C-E1956F4126B5}" type="datetimeFigureOut">
              <a:rPr lang="it-IT" smtClean="0"/>
              <a:t>17/12/2016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45A6F5-2E35-4362-896C-1ADFA8F6DDD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1" name="chimes.wav"/>
          </p:stSnd>
        </p:sndAc>
      </p:transition>
    </mc:Choice>
    <mc:Fallback>
      <p:transition advClick="0" advTm="7000"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D648F-F398-4421-A27C-E1956F4126B5}" type="datetimeFigureOut">
              <a:rPr lang="it-IT" smtClean="0"/>
              <a:t>17/12/2016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45A6F5-2E35-4362-896C-1ADFA8F6DDD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1" name="chimes.wav"/>
          </p:stSnd>
        </p:sndAc>
      </p:transition>
    </mc:Choice>
    <mc:Fallback>
      <p:transition advClick="0" advTm="7000"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D648F-F398-4421-A27C-E1956F4126B5}" type="datetimeFigureOut">
              <a:rPr lang="it-IT" smtClean="0"/>
              <a:t>17/12/2016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45A6F5-2E35-4362-896C-1ADFA8F6DDD1}" type="slidenum">
              <a:rPr lang="it-IT" smtClean="0"/>
              <a:t>‹N›</a:t>
            </a:fld>
            <a:endParaRPr lang="it-IT"/>
          </a:p>
        </p:txBody>
      </p:sp>
      <p:sp>
        <p:nvSpPr>
          <p:cNvPr id="6" name="Rettango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1" name="chimes.wav"/>
          </p:stSnd>
        </p:sndAc>
      </p:transition>
    </mc:Choice>
    <mc:Fallback>
      <p:transition advClick="0" advTm="7000"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D648F-F398-4421-A27C-E1956F4126B5}" type="datetimeFigureOut">
              <a:rPr lang="it-IT" smtClean="0"/>
              <a:t>17/12/2016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45A6F5-2E35-4362-896C-1ADFA8F6DDD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1" name="chimes.wav"/>
          </p:stSnd>
        </p:sndAc>
      </p:transition>
    </mc:Choice>
    <mc:Fallback>
      <p:transition advClick="0" advTm="7000"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D648F-F398-4421-A27C-E1956F4126B5}" type="datetimeFigureOut">
              <a:rPr lang="it-IT" smtClean="0"/>
              <a:t>17/12/2016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45A6F5-2E35-4362-896C-1ADFA8F6DDD1}" type="slidenum">
              <a:rPr lang="it-IT" smtClean="0"/>
              <a:t>‹N›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9" name="Elaborazione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Elaborazione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1" name="chimes.wav"/>
          </p:stSnd>
        </p:sndAc>
      </p:transition>
    </mc:Choice>
    <mc:Fallback>
      <p:transition advClick="0" advTm="7000"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nello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77D648F-F398-4421-A27C-E1956F4126B5}" type="datetimeFigureOut">
              <a:rPr lang="it-IT" smtClean="0"/>
              <a:t>17/12/2016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245A6F5-2E35-4362-896C-1ADFA8F6DDD1}" type="slidenum">
              <a:rPr lang="it-IT" smtClean="0"/>
              <a:t>‹N›</a:t>
            </a:fld>
            <a:endParaRPr lang="it-IT"/>
          </a:p>
        </p:txBody>
      </p:sp>
      <p:sp>
        <p:nvSpPr>
          <p:cNvPr id="15" name="Rettango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13" name="chimes.wav"/>
          </p:stSnd>
        </p:sndAc>
      </p:transition>
    </mc:Choice>
    <mc:Fallback>
      <p:transition advClick="0" advTm="7000">
        <p:sndAc>
          <p:stSnd>
            <p:snd r:embed="rId13" name="chimes.wav"/>
          </p:stSnd>
        </p:sndAc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21" y="2045315"/>
            <a:ext cx="3027157" cy="250428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542524" y="4662849"/>
            <a:ext cx="209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www.pandosia.org </a:t>
            </a:r>
            <a:endParaRPr lang="it-IT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39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2" name="chimes.wav"/>
          </p:stSnd>
        </p:sndAc>
      </p:transition>
    </mc:Choice>
    <mc:Fallback>
      <p:transition advClick="0" advTm="7000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869" y="764704"/>
            <a:ext cx="6624736" cy="370889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661248"/>
            <a:ext cx="1005840" cy="83210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131840" y="587727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www.pandosia.org</a:t>
            </a:r>
            <a:endParaRPr lang="it-IT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0350"/>
            <a:ext cx="1406317" cy="60773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699792" y="5013176"/>
            <a:ext cx="2565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Il </a:t>
            </a:r>
            <a:r>
              <a:rPr lang="it-IT" sz="3200" dirty="0" err="1" smtClean="0"/>
              <a:t>mapping</a:t>
            </a:r>
            <a:r>
              <a:rPr lang="it-IT" sz="3200" dirty="0" smtClean="0"/>
              <a:t> GIS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71587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2" name="chimes.wav"/>
          </p:stSnd>
        </p:sndAc>
      </p:transition>
    </mc:Choice>
    <mc:Fallback>
      <p:transition advClick="0" advTm="7000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01" y="2172059"/>
            <a:ext cx="6975775" cy="446449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0947"/>
            <a:ext cx="2078723" cy="2460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sellaDiTesto 9"/>
          <p:cNvSpPr txBox="1"/>
          <p:nvPr/>
        </p:nvSpPr>
        <p:spPr>
          <a:xfrm>
            <a:off x="3936031" y="544104"/>
            <a:ext cx="4080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Trajan Pro" pitchFamily="18" charset="0"/>
              </a:rPr>
              <a:t>La Via Appia</a:t>
            </a:r>
            <a:endParaRPr lang="it-IT" sz="2800" dirty="0">
              <a:solidFill>
                <a:srgbClr val="FF0000"/>
              </a:solidFill>
              <a:latin typeface="Trajan Pro" pitchFamily="18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19" y="4215606"/>
            <a:ext cx="847355" cy="84735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30" y="5062961"/>
            <a:ext cx="831101" cy="83110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661249"/>
            <a:ext cx="951576" cy="72008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037" y="4830148"/>
            <a:ext cx="831101" cy="83110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171622" y="161923"/>
            <a:ext cx="316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Le principali fonti documentarie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424065" y="948647"/>
            <a:ext cx="5450026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/>
              <a:t>Per la via Appia, di fondamentale importanza, è stata</a:t>
            </a:r>
          </a:p>
          <a:p>
            <a:r>
              <a:rPr lang="it-IT" sz="1050" i="1" dirty="0"/>
              <a:t>la lettura della descrizione della “Tabula </a:t>
            </a:r>
            <a:r>
              <a:rPr lang="it-IT" sz="1050" i="1" dirty="0" err="1"/>
              <a:t>Peutingeriana</a:t>
            </a:r>
            <a:r>
              <a:rPr lang="it-IT" sz="1050" i="1" dirty="0"/>
              <a:t>” fatta da Francesco Maria </a:t>
            </a:r>
            <a:r>
              <a:rPr lang="it-IT" sz="1050" i="1" dirty="0" err="1"/>
              <a:t>Pratilli</a:t>
            </a:r>
            <a:r>
              <a:rPr lang="it-IT" sz="1050" i="1" dirty="0"/>
              <a:t> (1689 –</a:t>
            </a:r>
          </a:p>
          <a:p>
            <a:r>
              <a:rPr lang="it-IT" sz="1050" i="1" dirty="0"/>
              <a:t>1763), canonico della Cattedrale di Capua, mentore fiduciario di “papa Orsini” ( Benedetto XIII)</a:t>
            </a:r>
          </a:p>
          <a:p>
            <a:r>
              <a:rPr lang="it-IT" sz="1050" i="1" dirty="0"/>
              <a:t>e della potente famiglia napoletana dei Caracciolo. Per il Tratturo Regio Melfi Castellaneta, abbiamo</a:t>
            </a:r>
          </a:p>
          <a:p>
            <a:r>
              <a:rPr lang="it-IT" sz="1050" i="1" dirty="0"/>
              <a:t>seguito gli itinerari tracciati sulle mappe dai </a:t>
            </a:r>
            <a:r>
              <a:rPr lang="it-IT" sz="1050" i="1" dirty="0" err="1"/>
              <a:t>Compassatori</a:t>
            </a:r>
            <a:r>
              <a:rPr lang="it-IT" sz="1050" i="1" dirty="0"/>
              <a:t> Regi, agli ordini di Ettore </a:t>
            </a:r>
            <a:r>
              <a:rPr lang="it-IT" sz="1050" i="1" dirty="0" err="1"/>
              <a:t>Capece</a:t>
            </a:r>
            <a:r>
              <a:rPr lang="it-IT" sz="1050" i="1" dirty="0"/>
              <a:t> Latro,</a:t>
            </a:r>
          </a:p>
          <a:p>
            <a:r>
              <a:rPr lang="it-IT" sz="1050" i="1" dirty="0"/>
              <a:t>Marchese di Torella e Doganiere di Foggia, il quale impartì, nel 1651, l’ordine di Reintegra dei</a:t>
            </a:r>
          </a:p>
          <a:p>
            <a:r>
              <a:rPr lang="it-IT" sz="1050" i="1" dirty="0"/>
              <a:t>Tratturi Regi.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157419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2" name="chimes.wav"/>
          </p:stSnd>
        </p:sndAc>
      </p:transition>
    </mc:Choice>
    <mc:Fallback>
      <p:transition advClick="0" advTm="7000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15" y="1038436"/>
            <a:ext cx="4781128" cy="478112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743" y="836712"/>
            <a:ext cx="3063974" cy="306397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36" y="3973435"/>
            <a:ext cx="1095939" cy="230425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052927" y="282494"/>
            <a:ext cx="4080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Trajan Pro" pitchFamily="18" charset="0"/>
              </a:rPr>
              <a:t>La Via Appia</a:t>
            </a:r>
            <a:endParaRPr lang="it-IT" sz="2800" dirty="0">
              <a:solidFill>
                <a:srgbClr val="FF0000"/>
              </a:solidFill>
              <a:latin typeface="Traja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42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2" name="chimes.wav"/>
          </p:stSnd>
        </p:sndAc>
      </p:transition>
    </mc:Choice>
    <mc:Fallback>
      <p:transition advClick="0" advTm="7000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12676"/>
            <a:ext cx="5832648" cy="583264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20" y="3429000"/>
            <a:ext cx="3419872" cy="256490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645024"/>
            <a:ext cx="2348880" cy="234888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635896" y="13162"/>
            <a:ext cx="4080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Trajan Pro" pitchFamily="18" charset="0"/>
              </a:rPr>
              <a:t>La Via Appia</a:t>
            </a:r>
            <a:endParaRPr lang="it-IT" sz="2800" dirty="0">
              <a:solidFill>
                <a:srgbClr val="FF0000"/>
              </a:solidFill>
              <a:latin typeface="Traja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86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2" name="chimes.wav"/>
          </p:stSnd>
        </p:sndAc>
      </p:transition>
    </mc:Choice>
    <mc:Fallback>
      <p:transition advClick="0" advTm="7000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39" y="2378835"/>
            <a:ext cx="5832648" cy="437448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43" y="260648"/>
            <a:ext cx="5105593" cy="302640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406" y="1766869"/>
            <a:ext cx="3065074" cy="231854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2" y="151088"/>
            <a:ext cx="3168352" cy="222774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584735" y="544104"/>
            <a:ext cx="2379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Trajan Pro" pitchFamily="18" charset="0"/>
              </a:rPr>
              <a:t>La Via Appia</a:t>
            </a:r>
            <a:endParaRPr lang="it-IT" sz="2800" dirty="0">
              <a:solidFill>
                <a:srgbClr val="FF0000"/>
              </a:solidFill>
              <a:latin typeface="Traja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28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2" name="chimes.wav"/>
          </p:stSnd>
        </p:sndAc>
      </p:transition>
    </mc:Choice>
    <mc:Fallback>
      <p:transition advClick="0" advTm="7000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88" y="66368"/>
            <a:ext cx="3165816" cy="4221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04" y="4077273"/>
            <a:ext cx="2974849" cy="223113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4" y="2924943"/>
            <a:ext cx="2537600" cy="338346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2656"/>
            <a:ext cx="3528392" cy="352839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83568" y="4616676"/>
            <a:ext cx="2379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Trajan Pro" pitchFamily="18" charset="0"/>
              </a:rPr>
              <a:t>La Via Appia</a:t>
            </a:r>
            <a:endParaRPr lang="it-IT" sz="2800" dirty="0">
              <a:solidFill>
                <a:srgbClr val="FF0000"/>
              </a:solidFill>
              <a:latin typeface="Traja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36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2" name="chimes.wav"/>
          </p:stSnd>
        </p:sndAc>
      </p:transition>
    </mc:Choice>
    <mc:Fallback>
      <p:transition advClick="0" advTm="7000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48" y="2492896"/>
            <a:ext cx="6048672" cy="423201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5" y="116631"/>
            <a:ext cx="2004781" cy="2919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96" y="116632"/>
            <a:ext cx="4593724" cy="265000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881496" y="795305"/>
            <a:ext cx="2865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anose="04020404030D07020202" pitchFamily="82" charset="0"/>
              </a:rPr>
              <a:t> il Tratturo Regio Melfi Castellaneta</a:t>
            </a:r>
            <a:endParaRPr lang="it-IT" b="1" dirty="0">
              <a:solidFill>
                <a:schemeClr val="tx2">
                  <a:lumMod val="60000"/>
                  <a:lumOff val="40000"/>
                </a:schemeClr>
              </a:solidFill>
              <a:latin typeface="Tempus Sans ITC" panose="04020404030D07020202" pitchFamily="82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74" y="3666124"/>
            <a:ext cx="2715134" cy="182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4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2" name="chimes.wav"/>
          </p:stSnd>
        </p:sndAc>
      </p:transition>
    </mc:Choice>
    <mc:Fallback>
      <p:transition advClick="0" advTm="7000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07" y="171675"/>
            <a:ext cx="6568092" cy="65146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03" y="548680"/>
            <a:ext cx="3413150" cy="2086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sellaDiTesto 3"/>
          <p:cNvSpPr txBox="1"/>
          <p:nvPr/>
        </p:nvSpPr>
        <p:spPr>
          <a:xfrm>
            <a:off x="5220072" y="472138"/>
            <a:ext cx="2865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anose="04020404030D07020202" pitchFamily="82" charset="0"/>
              </a:rPr>
              <a:t> </a:t>
            </a:r>
            <a:r>
              <a:rPr lang="it-IT" b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il Tratturo Regio Melfi Castellaneta</a:t>
            </a:r>
            <a:endParaRPr lang="it-IT" b="1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979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2" name="chimes.wav"/>
          </p:stSnd>
        </p:sndAc>
      </p:transition>
    </mc:Choice>
    <mc:Fallback>
      <p:transition advClick="0" advTm="7000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17489"/>
            <a:ext cx="4109586" cy="602128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48680"/>
            <a:ext cx="2192831" cy="258774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815" y="4005064"/>
            <a:ext cx="3150829" cy="177071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156176" y="3429000"/>
            <a:ext cx="21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 </a:t>
            </a:r>
            <a:r>
              <a:rPr lang="it-IT" dirty="0" err="1" smtClean="0"/>
              <a:t>Compassatori</a:t>
            </a:r>
            <a:r>
              <a:rPr lang="it-IT" dirty="0" smtClean="0"/>
              <a:t> </a:t>
            </a:r>
            <a:r>
              <a:rPr lang="it-IT" dirty="0" err="1" smtClean="0"/>
              <a:t>Regii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986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sndAc>
          <p:stSnd>
            <p:snd r:embed="rId2" name="chimes.wav"/>
          </p:stSnd>
        </p:sndAc>
      </p:transition>
    </mc:Choice>
    <mc:Fallback>
      <p:transition advClick="0" advTm="7000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zio">
  <a:themeElements>
    <a:clrScheme name="Solstiz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z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123</TotalTime>
  <Words>141</Words>
  <Application>Microsoft Office PowerPoint</Application>
  <PresentationFormat>Presentazione su schermo (4:3)</PresentationFormat>
  <Paragraphs>19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Solstizio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x</dc:creator>
  <cp:lastModifiedBy>x</cp:lastModifiedBy>
  <cp:revision>44</cp:revision>
  <dcterms:created xsi:type="dcterms:W3CDTF">2016-12-15T18:43:05Z</dcterms:created>
  <dcterms:modified xsi:type="dcterms:W3CDTF">2016-12-17T11:29:48Z</dcterms:modified>
</cp:coreProperties>
</file>